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6" r:id="rId8"/>
    <p:sldId id="262" r:id="rId9"/>
    <p:sldId id="267" r:id="rId10"/>
    <p:sldId id="264" r:id="rId11"/>
    <p:sldId id="268" r:id="rId12"/>
    <p:sldId id="269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3DB73143-62C5-4088-8285-F64A61E10322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4408C852-1ED2-47B8-A7C1-759CEF90F05C}" type="slidenum">
              <a:rPr lang="en-GB" smtClean="0"/>
              <a:t>‹#›</a:t>
            </a:fld>
            <a:endParaRPr lang="en-GB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223929"/>
            <a:ext cx="3240360" cy="1752600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90000"/>
              </a:lnSpc>
              <a:buFont typeface="Wingdings" pitchFamily="2" charset="2"/>
              <a:buChar char="ü"/>
            </a:pPr>
            <a:r>
              <a:rPr lang="en-GB" sz="2200" i="1" dirty="0">
                <a:latin typeface="Times New Roman" pitchFamily="18" charset="0"/>
                <a:cs typeface="Times New Roman" pitchFamily="18" charset="0"/>
              </a:rPr>
              <a:t>Project Info</a:t>
            </a:r>
          </a:p>
          <a:p>
            <a:pPr marL="457200" indent="-457200" algn="l">
              <a:lnSpc>
                <a:spcPct val="90000"/>
              </a:lnSpc>
              <a:buFont typeface="Wingdings" pitchFamily="2" charset="2"/>
              <a:buChar char="ü"/>
            </a:pPr>
            <a:r>
              <a:rPr lang="en-GB" sz="2200" i="1" dirty="0" smtClean="0">
                <a:latin typeface="Times New Roman" pitchFamily="18" charset="0"/>
                <a:cs typeface="Times New Roman" pitchFamily="18" charset="0"/>
              </a:rPr>
              <a:t>Pages</a:t>
            </a:r>
            <a:endParaRPr lang="en-GB" sz="2200" i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332656"/>
            <a:ext cx="3215640" cy="61722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6419488" y="1340768"/>
            <a:ext cx="3240360" cy="8763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 rtl="0" eaLnBrk="1" latinLnBrk="0" hangingPunct="1">
              <a:spcBef>
                <a:spcPct val="20000"/>
              </a:spcBef>
              <a:buClr>
                <a:schemeClr val="tx1">
                  <a:shade val="95000"/>
                </a:schemeClr>
              </a:buClr>
              <a:buSzPct val="65000"/>
              <a:buFont typeface="Wingdings 2"/>
              <a:buNone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tx1"/>
              </a:buClr>
              <a:buSzPct val="95000"/>
              <a:buFont typeface="Wingdings"/>
              <a:buNone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Wingdings 3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3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80000"/>
              </a:lnSpc>
              <a:buFont typeface="Wingdings" pitchFamily="2" charset="2"/>
              <a:buChar char="ü"/>
            </a:pPr>
            <a:r>
              <a:rPr lang="en-GB" sz="2200" i="1" dirty="0" smtClean="0">
                <a:latin typeface="Times New Roman" pitchFamily="18" charset="0"/>
                <a:cs typeface="Times New Roman" pitchFamily="18" charset="0"/>
              </a:rPr>
              <a:t>Open </a:t>
            </a:r>
            <a:r>
              <a:rPr lang="en-GB" sz="2200" i="1" dirty="0">
                <a:latin typeface="Times New Roman" pitchFamily="18" charset="0"/>
                <a:cs typeface="Times New Roman" pitchFamily="18" charset="0"/>
              </a:rPr>
              <a:t>Session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918250" y="1268760"/>
            <a:ext cx="3240360" cy="1752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 rtl="0" eaLnBrk="1" latinLnBrk="0" hangingPunct="1">
              <a:spcBef>
                <a:spcPct val="20000"/>
              </a:spcBef>
              <a:buClr>
                <a:schemeClr val="tx1">
                  <a:shade val="95000"/>
                </a:schemeClr>
              </a:buClr>
              <a:buSzPct val="65000"/>
              <a:buFont typeface="Wingdings 2"/>
              <a:buNone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tx1"/>
              </a:buClr>
              <a:buSzPct val="95000"/>
              <a:buFont typeface="Wingdings"/>
              <a:buNone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Wingdings 3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3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80000"/>
              </a:lnSpc>
              <a:buFont typeface="Wingdings" pitchFamily="2" charset="2"/>
              <a:buChar char="ü"/>
            </a:pPr>
            <a:r>
              <a:rPr lang="en-GB" sz="2200" i="1" dirty="0">
                <a:latin typeface="Times New Roman" pitchFamily="18" charset="0"/>
                <a:cs typeface="Times New Roman" pitchFamily="18" charset="0"/>
              </a:rPr>
              <a:t>Concepts used</a:t>
            </a:r>
          </a:p>
          <a:p>
            <a:pPr marL="457200" indent="-457200" algn="l">
              <a:lnSpc>
                <a:spcPct val="80000"/>
              </a:lnSpc>
              <a:buFont typeface="Wingdings" pitchFamily="2" charset="2"/>
              <a:buChar char="ü"/>
            </a:pPr>
            <a:r>
              <a:rPr lang="en-GB" sz="2200" i="1" dirty="0" smtClean="0">
                <a:latin typeface="Times New Roman" pitchFamily="18" charset="0"/>
                <a:cs typeface="Times New Roman" pitchFamily="18" charset="0"/>
              </a:rPr>
              <a:t>Future Improvements</a:t>
            </a:r>
            <a:endParaRPr lang="en-GB" sz="2200" i="1" dirty="0">
              <a:latin typeface="Times New Roman" pitchFamily="18" charset="0"/>
              <a:cs typeface="Times New Roman" pitchFamily="18" charset="0"/>
            </a:endParaRPr>
          </a:p>
          <a:p>
            <a:pPr algn="l">
              <a:lnSpc>
                <a:spcPct val="80000"/>
              </a:lnSpc>
            </a:pPr>
            <a:endParaRPr lang="en-GB" sz="22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483768" y="5302628"/>
            <a:ext cx="3240360" cy="64807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 rtl="0" eaLnBrk="1" latinLnBrk="0" hangingPunct="1">
              <a:spcBef>
                <a:spcPct val="20000"/>
              </a:spcBef>
              <a:buClr>
                <a:schemeClr val="tx1">
                  <a:shade val="95000"/>
                </a:schemeClr>
              </a:buClr>
              <a:buSzPct val="65000"/>
              <a:buFont typeface="Wingdings 2"/>
              <a:buNone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tx1"/>
              </a:buClr>
              <a:buSzPct val="95000"/>
              <a:buFont typeface="Wingdings"/>
              <a:buNone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Wingdings 3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3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None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GB" sz="1600" i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Front-End developer:</a:t>
            </a:r>
          </a:p>
          <a:p>
            <a:pPr>
              <a:lnSpc>
                <a:spcPct val="80000"/>
              </a:lnSpc>
            </a:pPr>
            <a:r>
              <a:rPr lang="en-GB" sz="1600" i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Diana Stanculescu</a:t>
            </a:r>
            <a:endParaRPr lang="en-GB" sz="1600" i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endParaRPr lang="en-GB" sz="2200" i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688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532655"/>
            <a:ext cx="9144001" cy="6312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48680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pPr algn="l"/>
            <a:r>
              <a:rPr lang="en-GB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         </a:t>
            </a:r>
            <a:endParaRPr lang="en-GB" dirty="0">
              <a:solidFill>
                <a:srgbClr val="00B050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7596336" y="3140968"/>
            <a:ext cx="0" cy="864096"/>
          </a:xfrm>
          <a:prstGeom prst="straightConnector1">
            <a:avLst/>
          </a:prstGeom>
          <a:ln w="28575">
            <a:solidFill>
              <a:srgbClr val="008A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8244408" y="2199591"/>
            <a:ext cx="432048" cy="1805473"/>
          </a:xfrm>
          <a:prstGeom prst="straightConnector1">
            <a:avLst/>
          </a:prstGeom>
          <a:ln w="28575">
            <a:solidFill>
              <a:srgbClr val="008A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7055768" y="2199591"/>
            <a:ext cx="1548680" cy="1013385"/>
          </a:xfrm>
          <a:prstGeom prst="rect">
            <a:avLst/>
          </a:prstGeom>
          <a:ln>
            <a:noFill/>
          </a:ln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Admin </a:t>
            </a:r>
            <a:r>
              <a:rPr lang="en-GB" sz="1200" dirty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has the possibility to </a:t>
            </a:r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delete </a:t>
            </a:r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an item</a:t>
            </a:r>
            <a:endParaRPr lang="en-GB" sz="1200" dirty="0">
              <a:solidFill>
                <a:srgbClr val="008A3E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7596336" y="1412776"/>
            <a:ext cx="1548680" cy="1013385"/>
          </a:xfrm>
          <a:prstGeom prst="rect">
            <a:avLst/>
          </a:prstGeom>
          <a:ln>
            <a:noFill/>
          </a:ln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Admin </a:t>
            </a:r>
            <a:r>
              <a:rPr lang="en-GB" sz="1200" dirty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has the possibility to </a:t>
            </a:r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edit an item</a:t>
            </a:r>
            <a:endParaRPr lang="en-GB" sz="1200" dirty="0">
              <a:solidFill>
                <a:srgbClr val="008A3E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1907704" y="2872475"/>
            <a:ext cx="1548680" cy="1013385"/>
          </a:xfrm>
          <a:prstGeom prst="rect">
            <a:avLst/>
          </a:prstGeom>
          <a:ln>
            <a:noFill/>
          </a:ln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Admin </a:t>
            </a:r>
            <a:r>
              <a:rPr lang="en-GB" sz="1200" dirty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has the possibility to </a:t>
            </a:r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add a new item</a:t>
            </a:r>
            <a:endParaRPr lang="en-GB" sz="1200" dirty="0">
              <a:solidFill>
                <a:srgbClr val="008A3E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5986197" y="2872474"/>
            <a:ext cx="1548680" cy="1013385"/>
          </a:xfrm>
          <a:prstGeom prst="rect">
            <a:avLst/>
          </a:prstGeom>
          <a:ln>
            <a:noFill/>
          </a:ln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Admin </a:t>
            </a:r>
            <a:r>
              <a:rPr lang="en-GB" sz="1200" dirty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has the possibility to </a:t>
            </a:r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update an item</a:t>
            </a:r>
            <a:endParaRPr lang="en-GB" sz="1200" dirty="0">
              <a:solidFill>
                <a:srgbClr val="008A3E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3134984" y="3200197"/>
            <a:ext cx="396552" cy="0"/>
          </a:xfrm>
          <a:prstGeom prst="straightConnector1">
            <a:avLst/>
          </a:prstGeom>
          <a:ln w="28575">
            <a:solidFill>
              <a:srgbClr val="008A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652627" y="3236201"/>
            <a:ext cx="360040" cy="0"/>
          </a:xfrm>
          <a:prstGeom prst="straightConnector1">
            <a:avLst/>
          </a:prstGeom>
          <a:ln w="28575">
            <a:solidFill>
              <a:srgbClr val="008A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13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15212" y="2120"/>
            <a:ext cx="9144000" cy="618568"/>
          </a:xfrm>
          <a:noFill/>
        </p:spPr>
        <p:txBody>
          <a:bodyPr>
            <a:normAutofit fontScale="90000"/>
          </a:bodyPr>
          <a:lstStyle/>
          <a:p>
            <a:r>
              <a:rPr lang="en-GB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 </a:t>
            </a:r>
            <a:r>
              <a:rPr lang="en-GB" sz="320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Future Improvements</a:t>
            </a:r>
            <a:endParaRPr lang="en-GB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251520" y="764704"/>
            <a:ext cx="7797148" cy="1440160"/>
          </a:xfrm>
          <a:prstGeom prst="rect">
            <a:avLst/>
          </a:prstGeom>
          <a:ln>
            <a:noFill/>
          </a:ln>
        </p:spPr>
        <p:txBody>
          <a:bodyPr vert="horz">
            <a:normAutofit/>
          </a:bodyPr>
          <a:lstStyle>
            <a:lvl1pPr marL="548640" indent="-411480" algn="l" rtl="0" eaLnBrk="1" latinLnBrk="0" hangingPunct="1">
              <a:spcBef>
                <a:spcPct val="20000"/>
              </a:spcBef>
              <a:buClr>
                <a:schemeClr val="tx1">
                  <a:shade val="95000"/>
                </a:schemeClr>
              </a:buClr>
              <a:buSzPct val="65000"/>
              <a:buFont typeface="Wingdings 2"/>
              <a:buChar char="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8680" indent="-283464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Wingdings 2"/>
              <a:buChar char="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33856" indent="-228600" algn="l" rtl="0" eaLnBrk="1" latinLnBrk="0" hangingPunct="1">
              <a:spcBef>
                <a:spcPct val="20000"/>
              </a:spcBef>
              <a:buClr>
                <a:schemeClr val="tx1"/>
              </a:buClr>
              <a:buSzPct val="95000"/>
              <a:buFont typeface="Wingdings"/>
              <a:buChar char="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5331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Wingdings 3"/>
              <a:buChar char="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533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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6479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3"/>
              <a:buChar char="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65960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67128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6829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90000"/>
              </a:lnSpc>
              <a:buFont typeface="Wingdings" pitchFamily="2" charset="2"/>
              <a:buChar char="ü"/>
            </a:pPr>
            <a:r>
              <a:rPr lang="en-GB" sz="1800" i="1" dirty="0" smtClean="0">
                <a:solidFill>
                  <a:srgbClr val="008A3E"/>
                </a:solidFill>
                <a:latin typeface="Times New Roman" pitchFamily="18" charset="0"/>
                <a:cs typeface="Times New Roman" pitchFamily="18" charset="0"/>
              </a:rPr>
              <a:t>Search Bar</a:t>
            </a:r>
          </a:p>
          <a:p>
            <a:pPr marL="285750" indent="-285750">
              <a:lnSpc>
                <a:spcPct val="90000"/>
              </a:lnSpc>
              <a:buFont typeface="Wingdings" pitchFamily="2" charset="2"/>
              <a:buChar char="ü"/>
            </a:pPr>
            <a:r>
              <a:rPr lang="en-GB" sz="1800" i="1" dirty="0" smtClean="0">
                <a:solidFill>
                  <a:srgbClr val="008A3E"/>
                </a:solidFill>
                <a:latin typeface="Times New Roman" pitchFamily="18" charset="0"/>
                <a:cs typeface="Times New Roman" pitchFamily="18" charset="0"/>
              </a:rPr>
              <a:t>Log In for Admin</a:t>
            </a:r>
          </a:p>
          <a:p>
            <a:pPr marL="285750" indent="-285750">
              <a:lnSpc>
                <a:spcPct val="90000"/>
              </a:lnSpc>
              <a:buFont typeface="Wingdings" pitchFamily="2" charset="2"/>
              <a:buChar char="ü"/>
            </a:pPr>
            <a:r>
              <a:rPr lang="en-GB" sz="1800" i="1" dirty="0">
                <a:solidFill>
                  <a:srgbClr val="008A3E"/>
                </a:solidFill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GB" sz="1800" i="1" dirty="0" smtClean="0">
                <a:solidFill>
                  <a:srgbClr val="008A3E"/>
                </a:solidFill>
                <a:latin typeface="Times New Roman" pitchFamily="18" charset="0"/>
                <a:cs typeface="Times New Roman" pitchFamily="18" charset="0"/>
              </a:rPr>
              <a:t>ore images </a:t>
            </a:r>
            <a:r>
              <a:rPr lang="en-GB" sz="1800" i="1" dirty="0">
                <a:solidFill>
                  <a:srgbClr val="008A3E"/>
                </a:solidFill>
                <a:latin typeface="Times New Roman" pitchFamily="18" charset="0"/>
                <a:cs typeface="Times New Roman" pitchFamily="18" charset="0"/>
              </a:rPr>
              <a:t>for each </a:t>
            </a:r>
            <a:r>
              <a:rPr lang="en-GB" sz="1800" i="1" dirty="0" smtClean="0">
                <a:solidFill>
                  <a:srgbClr val="008A3E"/>
                </a:solidFill>
                <a:latin typeface="Times New Roman" pitchFamily="18" charset="0"/>
                <a:cs typeface="Times New Roman" pitchFamily="18" charset="0"/>
              </a:rPr>
              <a:t>product</a:t>
            </a:r>
          </a:p>
          <a:p>
            <a:pPr marL="285750" indent="-285750">
              <a:lnSpc>
                <a:spcPct val="90000"/>
              </a:lnSpc>
              <a:buFont typeface="Wingdings" pitchFamily="2" charset="2"/>
              <a:buChar char="ü"/>
            </a:pPr>
            <a:r>
              <a:rPr lang="en-GB" sz="1800" i="1" dirty="0">
                <a:solidFill>
                  <a:srgbClr val="008A3E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r>
              <a:rPr lang="en-GB" sz="1800" i="1" dirty="0" smtClean="0">
                <a:solidFill>
                  <a:srgbClr val="008A3E"/>
                </a:solidFill>
                <a:latin typeface="Times New Roman" pitchFamily="18" charset="0"/>
                <a:cs typeface="Times New Roman" pitchFamily="18" charset="0"/>
              </a:rPr>
              <a:t>ser should  </a:t>
            </a:r>
            <a:r>
              <a:rPr lang="en-GB" sz="1800" i="1" dirty="0">
                <a:solidFill>
                  <a:srgbClr val="008A3E"/>
                </a:solidFill>
                <a:latin typeface="Times New Roman" pitchFamily="18" charset="0"/>
                <a:cs typeface="Times New Roman" pitchFamily="18" charset="0"/>
              </a:rPr>
              <a:t>complete </a:t>
            </a:r>
            <a:r>
              <a:rPr lang="en-GB" sz="1800" i="1" dirty="0" smtClean="0">
                <a:solidFill>
                  <a:srgbClr val="008A3E"/>
                </a:solidFill>
                <a:latin typeface="Times New Roman" pitchFamily="18" charset="0"/>
                <a:cs typeface="Times New Roman" pitchFamily="18" charset="0"/>
              </a:rPr>
              <a:t> the shipping </a:t>
            </a:r>
            <a:r>
              <a:rPr lang="en-GB" sz="1800" i="1" dirty="0">
                <a:solidFill>
                  <a:srgbClr val="008A3E"/>
                </a:solidFill>
                <a:latin typeface="Times New Roman" pitchFamily="18" charset="0"/>
                <a:cs typeface="Times New Roman" pitchFamily="18" charset="0"/>
              </a:rPr>
              <a:t>form and the payment method</a:t>
            </a:r>
          </a:p>
        </p:txBody>
      </p:sp>
    </p:spTree>
    <p:extLst>
      <p:ext uri="{BB962C8B-B14F-4D97-AF65-F5344CB8AC3E}">
        <p14:creationId xmlns:p14="http://schemas.microsoft.com/office/powerpoint/2010/main" val="226040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15212" y="2120"/>
            <a:ext cx="9144000" cy="618568"/>
          </a:xfrm>
          <a:noFill/>
        </p:spPr>
        <p:txBody>
          <a:bodyPr>
            <a:normAutofit fontScale="90000"/>
          </a:bodyPr>
          <a:lstStyle/>
          <a:p>
            <a:r>
              <a:rPr lang="en-GB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THANK  YOU</a:t>
            </a:r>
            <a:endParaRPr lang="en-GB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9659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537" y="53752"/>
            <a:ext cx="8712968" cy="1143000"/>
          </a:xfrm>
        </p:spPr>
        <p:txBody>
          <a:bodyPr/>
          <a:lstStyle/>
          <a:p>
            <a:pPr algn="l"/>
            <a:r>
              <a:rPr lang="en-GB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Project                                Info</a:t>
            </a:r>
            <a:endParaRPr lang="en-GB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189" y="1980164"/>
            <a:ext cx="601850" cy="6018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851" y="287847"/>
            <a:ext cx="671953" cy="4728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633" y="2099255"/>
            <a:ext cx="891480" cy="8914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548" y="159634"/>
            <a:ext cx="729282" cy="72928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240" y="1196752"/>
            <a:ext cx="487897" cy="4878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228" y="1113412"/>
            <a:ext cx="654576" cy="65457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809" y="2108717"/>
            <a:ext cx="343212" cy="344744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2051720" y="5877272"/>
            <a:ext cx="8712968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100" i="1" dirty="0" smtClean="0">
                <a:solidFill>
                  <a:schemeClr val="bg1"/>
                </a:solidFill>
                <a:effectLst/>
                <a:latin typeface="Times New Roman" pitchFamily="18" charset="0"/>
                <a:cs typeface="Times New Roman" pitchFamily="18" charset="0"/>
              </a:rPr>
              <a:t>Online shop for home design</a:t>
            </a:r>
            <a:endParaRPr lang="en-GB" sz="2100" i="1" dirty="0">
              <a:solidFill>
                <a:schemeClr val="bg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2780928"/>
            <a:ext cx="2339752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100" i="1" dirty="0" smtClean="0">
                <a:solidFill>
                  <a:schemeClr val="bg1"/>
                </a:solidFill>
                <a:effectLst/>
                <a:latin typeface="Times New Roman" pitchFamily="18" charset="0"/>
                <a:cs typeface="Times New Roman" pitchFamily="18" charset="0"/>
              </a:rPr>
              <a:t>Technologies   used:</a:t>
            </a:r>
            <a:endParaRPr lang="en-GB" sz="2100" i="1" dirty="0">
              <a:solidFill>
                <a:schemeClr val="bg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788" y="4076328"/>
            <a:ext cx="2339752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100" i="1" dirty="0" smtClean="0">
                <a:solidFill>
                  <a:schemeClr val="bg1"/>
                </a:solidFill>
                <a:effectLst/>
                <a:latin typeface="Times New Roman" pitchFamily="18" charset="0"/>
                <a:cs typeface="Times New Roman" pitchFamily="18" charset="0"/>
              </a:rPr>
              <a:t>Tools Used:</a:t>
            </a:r>
            <a:endParaRPr lang="en-GB" sz="2100" i="1" dirty="0">
              <a:solidFill>
                <a:schemeClr val="bg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2473926" y="2780928"/>
            <a:ext cx="296217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Wingdings" pitchFamily="2" charset="2"/>
              <a:buChar char="ü"/>
            </a:pPr>
            <a:r>
              <a:rPr lang="en-GB" sz="1600" i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Visual Studio Code</a:t>
            </a:r>
          </a:p>
          <a:p>
            <a:pPr marL="342900" indent="-342900" algn="l">
              <a:buFont typeface="Wingdings" pitchFamily="2" charset="2"/>
              <a:buChar char="ü"/>
            </a:pPr>
            <a:r>
              <a:rPr lang="en-GB" sz="1600" i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JSON</a:t>
            </a:r>
            <a:endParaRPr lang="en-GB" sz="1600" i="1" dirty="0"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2526238" y="4076328"/>
            <a:ext cx="3148278" cy="1143000"/>
          </a:xfrm>
          <a:prstGeom prst="rect">
            <a:avLst/>
          </a:prstGeom>
        </p:spPr>
        <p:txBody>
          <a:bodyPr vert="horz" anchor="ctr">
            <a:normAutofit fontScale="775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Wingdings" pitchFamily="2" charset="2"/>
              <a:buChar char="ü"/>
            </a:pPr>
            <a:r>
              <a:rPr lang="en-GB" sz="2100" i="1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HTML, CSS</a:t>
            </a:r>
          </a:p>
          <a:p>
            <a:pPr marL="342900" indent="-342900" algn="l">
              <a:buFont typeface="Wingdings" pitchFamily="2" charset="2"/>
              <a:buChar char="ü"/>
            </a:pPr>
            <a:r>
              <a:rPr lang="en-GB" sz="2100" i="1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BootStrap</a:t>
            </a:r>
          </a:p>
          <a:p>
            <a:pPr marL="342900" indent="-342900" algn="l">
              <a:buFont typeface="Wingdings" pitchFamily="2" charset="2"/>
              <a:buChar char="ü"/>
            </a:pPr>
            <a:r>
              <a:rPr lang="en-GB" sz="2100" i="1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MockAPI, </a:t>
            </a:r>
            <a:r>
              <a:rPr lang="en-GB" sz="2100" i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GhitHub</a:t>
            </a:r>
          </a:p>
          <a:p>
            <a:pPr marL="342900" indent="-342900" algn="l">
              <a:buFont typeface="Wingdings" pitchFamily="2" charset="2"/>
              <a:buChar char="ü"/>
            </a:pPr>
            <a:r>
              <a:rPr lang="en-GB" sz="2100" i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FontAwesome</a:t>
            </a:r>
          </a:p>
          <a:p>
            <a:pPr marL="342900" indent="-342900" algn="l">
              <a:buFont typeface="Wingdings" pitchFamily="2" charset="2"/>
              <a:buChar char="ü"/>
            </a:pPr>
            <a:r>
              <a:rPr lang="en-GB" sz="2100" i="1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JavaScript</a:t>
            </a:r>
            <a:endParaRPr lang="en-GB" sz="2100" i="1" dirty="0"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222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216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7958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213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9674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736"/>
            <a:ext cx="9144000" cy="6848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2123728" y="3573016"/>
            <a:ext cx="1008112" cy="288032"/>
          </a:xfrm>
          <a:prstGeom prst="straightConnector1">
            <a:avLst/>
          </a:prstGeom>
          <a:ln w="28575">
            <a:solidFill>
              <a:srgbClr val="008A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 txBox="1">
            <a:spLocks/>
          </p:cNvSpPr>
          <p:nvPr/>
        </p:nvSpPr>
        <p:spPr>
          <a:xfrm>
            <a:off x="3089244" y="3433868"/>
            <a:ext cx="2634884" cy="1013385"/>
          </a:xfrm>
          <a:prstGeom prst="rect">
            <a:avLst/>
          </a:prstGeom>
          <a:ln>
            <a:noFill/>
          </a:ln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200" dirty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User has the possibility to </a:t>
            </a:r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view </a:t>
            </a:r>
            <a:r>
              <a:rPr lang="en-GB" sz="1200" dirty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the image on a larger scale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3131840" y="1844824"/>
            <a:ext cx="749187" cy="216024"/>
          </a:xfrm>
          <a:prstGeom prst="straightConnector1">
            <a:avLst/>
          </a:prstGeom>
          <a:ln w="28575">
            <a:solidFill>
              <a:srgbClr val="008A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 txBox="1">
            <a:spLocks/>
          </p:cNvSpPr>
          <p:nvPr/>
        </p:nvSpPr>
        <p:spPr>
          <a:xfrm>
            <a:off x="502636" y="1446143"/>
            <a:ext cx="2634884" cy="1013385"/>
          </a:xfrm>
          <a:prstGeom prst="rect">
            <a:avLst/>
          </a:prstGeom>
          <a:ln>
            <a:noFill/>
          </a:ln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200" dirty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User has the possibility to </a:t>
            </a:r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check the material and dimensions of the product</a:t>
            </a:r>
            <a:endParaRPr lang="en-GB" sz="1200" dirty="0">
              <a:solidFill>
                <a:srgbClr val="008A3E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41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516216" y="5293298"/>
            <a:ext cx="2860246" cy="1013385"/>
          </a:xfrm>
          <a:prstGeom prst="rect">
            <a:avLst/>
          </a:prstGeom>
          <a:ln>
            <a:noFill/>
          </a:ln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200" dirty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User has the possibility to change the desired quantity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5580112" y="5373216"/>
            <a:ext cx="936104" cy="288032"/>
          </a:xfrm>
          <a:prstGeom prst="straightConnector1">
            <a:avLst/>
          </a:prstGeom>
          <a:ln w="28575">
            <a:solidFill>
              <a:srgbClr val="008A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6200564" y="4581128"/>
            <a:ext cx="936104" cy="288032"/>
          </a:xfrm>
          <a:prstGeom prst="straightConnector1">
            <a:avLst/>
          </a:prstGeom>
          <a:ln w="28575">
            <a:solidFill>
              <a:srgbClr val="008A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112060" y="6453336"/>
            <a:ext cx="936104" cy="116632"/>
          </a:xfrm>
          <a:prstGeom prst="straightConnector1">
            <a:avLst/>
          </a:prstGeom>
          <a:ln w="28575">
            <a:solidFill>
              <a:srgbClr val="008A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6048164" y="6138326"/>
            <a:ext cx="2860246" cy="908720"/>
          </a:xfrm>
          <a:prstGeom prst="rect">
            <a:avLst/>
          </a:prstGeom>
          <a:ln>
            <a:noFill/>
          </a:ln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Total price is recalculated with every change</a:t>
            </a:r>
            <a:endParaRPr lang="en-GB" sz="1200" dirty="0">
              <a:solidFill>
                <a:srgbClr val="008A3E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7065912" y="4166729"/>
            <a:ext cx="2088232" cy="1013385"/>
          </a:xfrm>
          <a:prstGeom prst="rect">
            <a:avLst/>
          </a:prstGeom>
          <a:ln>
            <a:noFill/>
          </a:ln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200" dirty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User has the possibility to </a:t>
            </a:r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delete a product</a:t>
            </a:r>
            <a:endParaRPr lang="en-GB" sz="1200" dirty="0">
              <a:solidFill>
                <a:srgbClr val="008A3E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8110028" y="188640"/>
            <a:ext cx="34889" cy="648072"/>
          </a:xfrm>
          <a:prstGeom prst="straightConnector1">
            <a:avLst/>
          </a:prstGeom>
          <a:ln w="28575">
            <a:solidFill>
              <a:srgbClr val="008A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/>
          <p:cNvSpPr txBox="1">
            <a:spLocks/>
          </p:cNvSpPr>
          <p:nvPr/>
        </p:nvSpPr>
        <p:spPr>
          <a:xfrm>
            <a:off x="7146812" y="692696"/>
            <a:ext cx="2007332" cy="818387"/>
          </a:xfrm>
          <a:prstGeom prst="rect">
            <a:avLst/>
          </a:prstGeom>
          <a:ln>
            <a:noFill/>
          </a:ln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Cart icon is updated in real time</a:t>
            </a:r>
            <a:endParaRPr lang="en-GB" sz="1200" dirty="0">
              <a:solidFill>
                <a:srgbClr val="008A3E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6804248" y="234877"/>
            <a:ext cx="529885" cy="638808"/>
          </a:xfrm>
          <a:prstGeom prst="straightConnector1">
            <a:avLst/>
          </a:prstGeom>
          <a:ln w="28575">
            <a:solidFill>
              <a:srgbClr val="008A3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/>
          <p:cNvSpPr txBox="1">
            <a:spLocks/>
          </p:cNvSpPr>
          <p:nvPr/>
        </p:nvSpPr>
        <p:spPr>
          <a:xfrm>
            <a:off x="5274266" y="512676"/>
            <a:ext cx="2007332" cy="818387"/>
          </a:xfrm>
          <a:prstGeom prst="rect">
            <a:avLst/>
          </a:prstGeom>
          <a:ln>
            <a:noFill/>
          </a:ln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Back to </a:t>
            </a:r>
            <a:r>
              <a:rPr lang="en-GB" sz="1200" i="1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Home</a:t>
            </a:r>
            <a:r>
              <a:rPr lang="en-GB" sz="1200" dirty="0" smtClean="0">
                <a:solidFill>
                  <a:srgbClr val="008A3E"/>
                </a:solidFill>
                <a:effectLst/>
                <a:latin typeface="Times New Roman" pitchFamily="18" charset="0"/>
                <a:cs typeface="Times New Roman" pitchFamily="18" charset="0"/>
              </a:rPr>
              <a:t> button</a:t>
            </a:r>
            <a:endParaRPr lang="en-GB" sz="1200" dirty="0">
              <a:solidFill>
                <a:srgbClr val="008A3E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618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34592"/>
          </a:xfrm>
          <a:solidFill>
            <a:schemeClr val="accent4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 </a:t>
            </a:r>
            <a:r>
              <a:rPr lang="en-GB" sz="320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Responsive </a:t>
            </a:r>
            <a:r>
              <a:rPr lang="en-GB" sz="320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Webpage</a:t>
            </a:r>
            <a:endParaRPr lang="en-GB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822323"/>
            <a:ext cx="4139952" cy="603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22323"/>
            <a:ext cx="5292080" cy="603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38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267</TotalTime>
  <Words>163</Words>
  <Application>Microsoft Office PowerPoint</Application>
  <PresentationFormat>On-screen Show (4:3)</PresentationFormat>
  <Paragraphs>37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Apex</vt:lpstr>
      <vt:lpstr>PowerPoint Presentation</vt:lpstr>
      <vt:lpstr>Project                                Info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Responsive Webpage</vt:lpstr>
      <vt:lpstr>          </vt:lpstr>
      <vt:lpstr>  Future Improvements</vt:lpstr>
      <vt:lpstr>THANK 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 Stanculescu</dc:creator>
  <cp:lastModifiedBy>Diana Stanculescu</cp:lastModifiedBy>
  <cp:revision>32</cp:revision>
  <dcterms:created xsi:type="dcterms:W3CDTF">2022-03-13T17:26:11Z</dcterms:created>
  <dcterms:modified xsi:type="dcterms:W3CDTF">2022-03-14T19:59:57Z</dcterms:modified>
</cp:coreProperties>
</file>

<file path=docProps/thumbnail.jpeg>
</file>